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0" r:id="rId3"/>
    <p:sldId id="261" r:id="rId4"/>
    <p:sldId id="264"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81" r:id="rId20"/>
    <p:sldId id="278"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8" d="100"/>
          <a:sy n="118" d="100"/>
        </p:scale>
        <p:origin x="3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BB0FF-B313-45B3-B48B-D2E05433A4B0}"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362045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BB0FF-B313-45B3-B48B-D2E05433A4B0}"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339968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BB0FF-B313-45B3-B48B-D2E05433A4B0}"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243966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BB0FF-B313-45B3-B48B-D2E05433A4B0}"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1494718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8EBB0FF-B313-45B3-B48B-D2E05433A4B0}"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213009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BB0FF-B313-45B3-B48B-D2E05433A4B0}"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238538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BB0FF-B313-45B3-B48B-D2E05433A4B0}"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222880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BB0FF-B313-45B3-B48B-D2E05433A4B0}"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2103496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BB0FF-B313-45B3-B48B-D2E05433A4B0}"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128443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EBB0FF-B313-45B3-B48B-D2E05433A4B0}"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57029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EBB0FF-B313-45B3-B48B-D2E05433A4B0}"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609C90-1A68-4BA4-BA01-D89C691528F3}" type="slidenum">
              <a:rPr lang="en-US" smtClean="0"/>
              <a:t>‹#›</a:t>
            </a:fld>
            <a:endParaRPr lang="en-US"/>
          </a:p>
        </p:txBody>
      </p:sp>
    </p:spTree>
    <p:extLst>
      <p:ext uri="{BB962C8B-B14F-4D97-AF65-F5344CB8AC3E}">
        <p14:creationId xmlns:p14="http://schemas.microsoft.com/office/powerpoint/2010/main" val="105126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BB0FF-B313-45B3-B48B-D2E05433A4B0}"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09C90-1A68-4BA4-BA01-D89C691528F3}" type="slidenum">
              <a:rPr lang="en-US" smtClean="0"/>
              <a:t>‹#›</a:t>
            </a:fld>
            <a:endParaRPr lang="en-US"/>
          </a:p>
        </p:txBody>
      </p:sp>
    </p:spTree>
    <p:extLst>
      <p:ext uri="{BB962C8B-B14F-4D97-AF65-F5344CB8AC3E}">
        <p14:creationId xmlns:p14="http://schemas.microsoft.com/office/powerpoint/2010/main" val="1870101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Brewster Mews – 925 Robin Road, Amherst </a:t>
            </a:r>
            <a:endParaRPr lang="en-US" dirty="0"/>
          </a:p>
        </p:txBody>
      </p:sp>
      <p:pic>
        <p:nvPicPr>
          <p:cNvPr id="5" name="Content Placeholder 3"/>
          <p:cNvPicPr>
            <a:picLocks noGrp="1"/>
          </p:cNvPicPr>
          <p:nvPr>
            <p:ph sz="half" idx="1"/>
          </p:nvPr>
        </p:nvPicPr>
        <p:blipFill>
          <a:blip r:embed="rId2"/>
          <a:stretch>
            <a:fillRect/>
          </a:stretch>
        </p:blipFill>
        <p:spPr>
          <a:xfrm>
            <a:off x="838200" y="2062151"/>
            <a:ext cx="5181600" cy="3878285"/>
          </a:xfrm>
          <a:prstGeom prst="rect">
            <a:avLst/>
          </a:prstGeom>
        </p:spPr>
      </p:pic>
      <p:pic>
        <p:nvPicPr>
          <p:cNvPr id="6" name="Picture 2" descr="Gallery Photo 0"/>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062152"/>
            <a:ext cx="5181600" cy="387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10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Village– Proposed Plantings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264234561"/>
              </p:ext>
            </p:extLst>
          </p:nvPr>
        </p:nvGraphicFramePr>
        <p:xfrm>
          <a:off x="942340" y="1297622"/>
          <a:ext cx="9248140" cy="5418138"/>
        </p:xfrm>
        <a:graphic>
          <a:graphicData uri="http://schemas.openxmlformats.org/presentationml/2006/ole">
            <mc:AlternateContent xmlns:mc="http://schemas.openxmlformats.org/markup-compatibility/2006">
              <mc:Choice xmlns:v="urn:schemas-microsoft-com:vml" Requires="v">
                <p:oleObj spid="_x0000_s3084" name="Acrobat Document" r:id="rId3" imgW="16459200" imgH="10972800" progId="Acrobat.Document.DC">
                  <p:embed/>
                </p:oleObj>
              </mc:Choice>
              <mc:Fallback>
                <p:oleObj name="Acrobat Document" r:id="rId3" imgW="16459200" imgH="10972800" progId="Acrobat.Document.DC">
                  <p:embed/>
                  <p:pic>
                    <p:nvPicPr>
                      <p:cNvPr id="0" name=""/>
                      <p:cNvPicPr/>
                      <p:nvPr/>
                    </p:nvPicPr>
                    <p:blipFill>
                      <a:blip r:embed="rId4"/>
                      <a:stretch>
                        <a:fillRect/>
                      </a:stretch>
                    </p:blipFill>
                    <p:spPr>
                      <a:xfrm>
                        <a:off x="942340" y="1297622"/>
                        <a:ext cx="9248140" cy="5418138"/>
                      </a:xfrm>
                      <a:prstGeom prst="rect">
                        <a:avLst/>
                      </a:prstGeom>
                    </p:spPr>
                  </p:pic>
                </p:oleObj>
              </mc:Fallback>
            </mc:AlternateContent>
          </a:graphicData>
        </a:graphic>
      </p:graphicFrame>
    </p:spTree>
    <p:extLst>
      <p:ext uri="{BB962C8B-B14F-4D97-AF65-F5344CB8AC3E}">
        <p14:creationId xmlns:p14="http://schemas.microsoft.com/office/powerpoint/2010/main" val="2529733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Parkside Houses – 925 Robin Road, Amherst</a:t>
            </a:r>
            <a:endParaRPr lang="en-US" dirty="0"/>
          </a:p>
        </p:txBody>
      </p:sp>
      <p:sp>
        <p:nvSpPr>
          <p:cNvPr id="3" name="Content Placeholder 2"/>
          <p:cNvSpPr>
            <a:spLocks noGrp="1"/>
          </p:cNvSpPr>
          <p:nvPr>
            <p:ph sz="half" idx="1"/>
          </p:nvPr>
        </p:nvSpPr>
        <p:spPr/>
        <p:txBody>
          <a:bodyPr/>
          <a:lstStyle/>
          <a:p>
            <a:endParaRPr lang="en-US"/>
          </a:p>
        </p:txBody>
      </p:sp>
      <p:pic>
        <p:nvPicPr>
          <p:cNvPr id="7" name="Picture 6"/>
          <p:cNvPicPr/>
          <p:nvPr/>
        </p:nvPicPr>
        <p:blipFill rotWithShape="1">
          <a:blip r:embed="rId2">
            <a:extLst>
              <a:ext uri="{28A0092B-C50C-407E-A947-70E740481C1C}">
                <a14:useLocalDpi xmlns:a14="http://schemas.microsoft.com/office/drawing/2010/main" val="0"/>
              </a:ext>
            </a:extLst>
          </a:blip>
          <a:srcRect t="4730" r="1053"/>
          <a:stretch/>
        </p:blipFill>
        <p:spPr bwMode="auto">
          <a:xfrm>
            <a:off x="838200" y="1825625"/>
            <a:ext cx="5201920" cy="4644390"/>
          </a:xfrm>
          <a:prstGeom prst="rect">
            <a:avLst/>
          </a:prstGeom>
          <a:ln>
            <a:noFill/>
          </a:ln>
          <a:extLst>
            <a:ext uri="{53640926-AAD7-44D8-BBD7-CCE9431645EC}">
              <a14:shadowObscured xmlns:a14="http://schemas.microsoft.com/office/drawing/2010/main"/>
            </a:ext>
          </a:extLst>
        </p:spPr>
      </p:pic>
      <p:sp>
        <p:nvSpPr>
          <p:cNvPr id="4" name="Content Placeholder 3"/>
          <p:cNvSpPr>
            <a:spLocks noGrp="1"/>
          </p:cNvSpPr>
          <p:nvPr>
            <p:ph sz="half" idx="2"/>
          </p:nvPr>
        </p:nvSpPr>
        <p:spPr/>
        <p:txBody>
          <a:bodyPr/>
          <a:lstStyle/>
          <a:p>
            <a:endParaRPr lang="en-US"/>
          </a:p>
        </p:txBody>
      </p:sp>
      <p:pic>
        <p:nvPicPr>
          <p:cNvPr id="9218" name="Picture 2" descr="Gallery Photo 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825625"/>
            <a:ext cx="5181600" cy="464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103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Parkside Houses - Project Details</a:t>
            </a:r>
            <a:endParaRPr lang="en-US" dirty="0"/>
          </a:p>
        </p:txBody>
      </p:sp>
      <p:sp>
        <p:nvSpPr>
          <p:cNvPr id="3" name="Content Placeholder 2"/>
          <p:cNvSpPr>
            <a:spLocks noGrp="1"/>
          </p:cNvSpPr>
          <p:nvPr>
            <p:ph idx="1"/>
          </p:nvPr>
        </p:nvSpPr>
        <p:spPr>
          <a:xfrm>
            <a:off x="838200" y="1584960"/>
            <a:ext cx="10515600" cy="4947920"/>
          </a:xfrm>
        </p:spPr>
        <p:txBody>
          <a:bodyPr>
            <a:normAutofit lnSpcReduction="10000"/>
          </a:bodyPr>
          <a:lstStyle/>
          <a:p>
            <a:r>
              <a:rPr lang="en-US" dirty="0" smtClean="0"/>
              <a:t>180 </a:t>
            </a:r>
            <a:r>
              <a:rPr lang="en-US" dirty="0"/>
              <a:t>unit </a:t>
            </a:r>
            <a:r>
              <a:rPr lang="en-US" dirty="0" smtClean="0"/>
              <a:t>affordable multifamily apartments in 33 buildings</a:t>
            </a:r>
            <a:endParaRPr lang="en-US" dirty="0"/>
          </a:p>
          <a:p>
            <a:r>
              <a:rPr lang="en-US" dirty="0" smtClean="0"/>
              <a:t>Family Tenancy</a:t>
            </a:r>
            <a:endParaRPr lang="en-US" dirty="0"/>
          </a:p>
          <a:p>
            <a:r>
              <a:rPr lang="en-US" dirty="0" smtClean="0"/>
              <a:t>Built in 1974</a:t>
            </a:r>
            <a:endParaRPr lang="en-US" dirty="0"/>
          </a:p>
          <a:p>
            <a:r>
              <a:rPr lang="en-US" dirty="0" smtClean="0"/>
              <a:t>10.3 </a:t>
            </a:r>
            <a:r>
              <a:rPr lang="en-US" dirty="0"/>
              <a:t>acres, or </a:t>
            </a:r>
            <a:r>
              <a:rPr lang="en-US" dirty="0" smtClean="0"/>
              <a:t>448,700 sq. ft. </a:t>
            </a:r>
          </a:p>
          <a:p>
            <a:r>
              <a:rPr lang="en-US" dirty="0" smtClean="0"/>
              <a:t>Unit Mix</a:t>
            </a:r>
          </a:p>
          <a:p>
            <a:pPr lvl="1">
              <a:buFont typeface="Courier New" panose="02070309020205020404" pitchFamily="49" charset="0"/>
              <a:buChar char="o"/>
            </a:pPr>
            <a:r>
              <a:rPr lang="en-US" dirty="0" smtClean="0"/>
              <a:t>44 One-Bedroom Units</a:t>
            </a:r>
          </a:p>
          <a:p>
            <a:pPr lvl="1">
              <a:buFont typeface="Courier New" panose="02070309020205020404" pitchFamily="49" charset="0"/>
              <a:buChar char="o"/>
            </a:pPr>
            <a:r>
              <a:rPr lang="en-US" dirty="0" smtClean="0"/>
              <a:t>78 Two-Bedroom Units</a:t>
            </a:r>
          </a:p>
          <a:p>
            <a:pPr lvl="1">
              <a:buFont typeface="Courier New" panose="02070309020205020404" pitchFamily="49" charset="0"/>
              <a:buChar char="o"/>
            </a:pPr>
            <a:r>
              <a:rPr lang="en-US" dirty="0" smtClean="0"/>
              <a:t>48 Three-Bedroom Units</a:t>
            </a:r>
          </a:p>
          <a:p>
            <a:pPr lvl="1">
              <a:buFont typeface="Courier New" panose="02070309020205020404" pitchFamily="49" charset="0"/>
              <a:buChar char="o"/>
            </a:pPr>
            <a:r>
              <a:rPr lang="en-US" dirty="0" smtClean="0"/>
              <a:t>10 Four-Bedroom Units</a:t>
            </a:r>
          </a:p>
          <a:p>
            <a:r>
              <a:rPr lang="en-US" dirty="0" smtClean="0"/>
              <a:t>Managed by MJ Peterson</a:t>
            </a:r>
          </a:p>
          <a:p>
            <a:r>
              <a:rPr lang="en-US" dirty="0" smtClean="0"/>
              <a:t>Co-Ownership between MJ Peterson and Related</a:t>
            </a:r>
            <a:endParaRPr lang="en-US" dirty="0"/>
          </a:p>
        </p:txBody>
      </p:sp>
    </p:spTree>
    <p:extLst>
      <p:ext uri="{BB962C8B-B14F-4D97-AF65-F5344CB8AC3E}">
        <p14:creationId xmlns:p14="http://schemas.microsoft.com/office/powerpoint/2010/main" val="1490981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Parkside Houses– Proposed Rehabilitation</a:t>
            </a:r>
            <a:endParaRPr lang="en-US" dirty="0"/>
          </a:p>
        </p:txBody>
      </p:sp>
      <p:sp>
        <p:nvSpPr>
          <p:cNvPr id="4" name="Content Placeholder 3"/>
          <p:cNvSpPr>
            <a:spLocks noGrp="1"/>
          </p:cNvSpPr>
          <p:nvPr>
            <p:ph idx="1"/>
          </p:nvPr>
        </p:nvSpPr>
        <p:spPr>
          <a:xfrm>
            <a:off x="838200" y="1440873"/>
            <a:ext cx="10515600" cy="5209309"/>
          </a:xfrm>
        </p:spPr>
        <p:txBody>
          <a:bodyPr>
            <a:noAutofit/>
          </a:bodyPr>
          <a:lstStyle/>
          <a:p>
            <a:r>
              <a:rPr lang="en-US" sz="2400" dirty="0" smtClean="0"/>
              <a:t>$</a:t>
            </a:r>
            <a:r>
              <a:rPr lang="en-US" sz="2400" dirty="0" smtClean="0"/>
              <a:t>63,000 </a:t>
            </a:r>
            <a:r>
              <a:rPr lang="en-US" sz="2400" dirty="0" smtClean="0"/>
              <a:t>per unit in total construction costs</a:t>
            </a:r>
          </a:p>
          <a:p>
            <a:r>
              <a:rPr lang="en-US" sz="2400" dirty="0" smtClean="0"/>
              <a:t>$</a:t>
            </a:r>
            <a:r>
              <a:rPr lang="en-US" sz="2400" dirty="0" smtClean="0"/>
              <a:t>29 </a:t>
            </a:r>
            <a:r>
              <a:rPr lang="en-US" sz="2400" dirty="0" smtClean="0"/>
              <a:t>million in total development costs</a:t>
            </a:r>
          </a:p>
          <a:p>
            <a:r>
              <a:rPr lang="en-US" sz="2400" dirty="0" smtClean="0"/>
              <a:t>Scope of Renovation includes </a:t>
            </a:r>
            <a:r>
              <a:rPr lang="en-US" sz="2400" dirty="0"/>
              <a:t>new cabinets, counters, sinks, fixtures, appliances, lighting, tubs, toilets, vanities, flooring, doors, painting, and electrical </a:t>
            </a:r>
            <a:r>
              <a:rPr lang="en-US" sz="2400" dirty="0" smtClean="0"/>
              <a:t>outlets</a:t>
            </a:r>
          </a:p>
          <a:p>
            <a:r>
              <a:rPr lang="en-US" sz="2400" dirty="0"/>
              <a:t>Site improvements include landscaping, asphalt paving, curbs and ramps, playground, and signage. Common areas would be modernized and upgraded.  Security improvements will include upgraded lighting, security cameras and monitoring equipment and access controls. </a:t>
            </a:r>
            <a:endParaRPr lang="en-US" sz="2400" dirty="0" smtClean="0"/>
          </a:p>
          <a:p>
            <a:r>
              <a:rPr lang="en-US" sz="2400" dirty="0" smtClean="0"/>
              <a:t>Renovation includes </a:t>
            </a:r>
            <a:r>
              <a:rPr lang="en-US" sz="2400" dirty="0"/>
              <a:t>adaptation of 9</a:t>
            </a:r>
            <a:r>
              <a:rPr lang="en-US" sz="2400" dirty="0" smtClean="0"/>
              <a:t> </a:t>
            </a:r>
            <a:r>
              <a:rPr lang="en-US" sz="2400" dirty="0"/>
              <a:t>units to ADA compliance</a:t>
            </a:r>
            <a:endParaRPr lang="en-US" sz="2400" dirty="0" smtClean="0"/>
          </a:p>
          <a:p>
            <a:r>
              <a:rPr lang="en-US" sz="2400" dirty="0" smtClean="0"/>
              <a:t>Related will work with its Foundation and local non-profits to provide services to seniors including a Resident Services coordinator</a:t>
            </a:r>
          </a:p>
          <a:p>
            <a:r>
              <a:rPr lang="en-US" sz="2400" dirty="0" smtClean="0"/>
              <a:t>Renovation will be in-place with only temporary relocation</a:t>
            </a:r>
          </a:p>
          <a:p>
            <a:r>
              <a:rPr lang="en-US" sz="2400" dirty="0" smtClean="0"/>
              <a:t>A new clubhouse will be built</a:t>
            </a:r>
            <a:endParaRPr lang="en-US" sz="2400" dirty="0"/>
          </a:p>
        </p:txBody>
      </p:sp>
    </p:spTree>
    <p:extLst>
      <p:ext uri="{BB962C8B-B14F-4D97-AF65-F5344CB8AC3E}">
        <p14:creationId xmlns:p14="http://schemas.microsoft.com/office/powerpoint/2010/main" val="67880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Parkside Houses– Tax Incentives</a:t>
            </a:r>
            <a:endParaRPr lang="en-US" dirty="0"/>
          </a:p>
        </p:txBody>
      </p:sp>
      <p:sp>
        <p:nvSpPr>
          <p:cNvPr id="3" name="Content Placeholder 2"/>
          <p:cNvSpPr>
            <a:spLocks noGrp="1"/>
          </p:cNvSpPr>
          <p:nvPr>
            <p:ph idx="1"/>
          </p:nvPr>
        </p:nvSpPr>
        <p:spPr/>
        <p:txBody>
          <a:bodyPr/>
          <a:lstStyle/>
          <a:p>
            <a:r>
              <a:rPr lang="en-US" dirty="0" smtClean="0"/>
              <a:t>Tax incentives required for financial viability of the project given the scope of rehabilitation</a:t>
            </a:r>
          </a:p>
          <a:p>
            <a:r>
              <a:rPr lang="en-US" dirty="0" smtClean="0"/>
              <a:t>45% of materials sourced from Erie County</a:t>
            </a:r>
          </a:p>
          <a:p>
            <a:r>
              <a:rPr lang="en-US" dirty="0" smtClean="0"/>
              <a:t>$6,500,000 will be subject to local sales &amp; use tax</a:t>
            </a:r>
          </a:p>
          <a:p>
            <a:r>
              <a:rPr lang="en-US" dirty="0" smtClean="0"/>
              <a:t>$568,750 sales tax benefit will be reinvested in the property and enable us to complete the scope of work which is needed</a:t>
            </a:r>
          </a:p>
          <a:p>
            <a:r>
              <a:rPr lang="en-US" dirty="0" smtClean="0"/>
              <a:t>Rehabilitation will result in a </a:t>
            </a:r>
            <a:r>
              <a:rPr lang="en-US" dirty="0" smtClean="0"/>
              <a:t>40-year </a:t>
            </a:r>
            <a:r>
              <a:rPr lang="en-US" dirty="0" smtClean="0"/>
              <a:t>extension of affordability restrictions at the property</a:t>
            </a:r>
          </a:p>
          <a:p>
            <a:r>
              <a:rPr lang="en-US" dirty="0" smtClean="0"/>
              <a:t>Local labor requirements will be met and W/MBE outreach conducted</a:t>
            </a:r>
          </a:p>
        </p:txBody>
      </p:sp>
    </p:spTree>
    <p:extLst>
      <p:ext uri="{BB962C8B-B14F-4D97-AF65-F5344CB8AC3E}">
        <p14:creationId xmlns:p14="http://schemas.microsoft.com/office/powerpoint/2010/main" val="171161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Parkside Houses – Community Building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70961991"/>
              </p:ext>
            </p:extLst>
          </p:nvPr>
        </p:nvGraphicFramePr>
        <p:xfrm>
          <a:off x="838200" y="1773382"/>
          <a:ext cx="10515600" cy="5084618"/>
        </p:xfrm>
        <a:graphic>
          <a:graphicData uri="http://schemas.openxmlformats.org/presentationml/2006/ole">
            <mc:AlternateContent xmlns:mc="http://schemas.openxmlformats.org/markup-compatibility/2006">
              <mc:Choice xmlns:v="urn:schemas-microsoft-com:vml" Requires="v">
                <p:oleObj spid="_x0000_s7178" name="Acrobat Document" r:id="rId3" imgW="16459200" imgH="10972800" progId="Acrobat.Document.DC">
                  <p:embed/>
                </p:oleObj>
              </mc:Choice>
              <mc:Fallback>
                <p:oleObj name="Acrobat Document" r:id="rId3" imgW="16459200" imgH="10972800" progId="Acrobat.Document.DC">
                  <p:embed/>
                  <p:pic>
                    <p:nvPicPr>
                      <p:cNvPr id="4" name="Object 3"/>
                      <p:cNvPicPr/>
                      <p:nvPr/>
                    </p:nvPicPr>
                    <p:blipFill>
                      <a:blip r:embed="rId4"/>
                      <a:stretch>
                        <a:fillRect/>
                      </a:stretch>
                    </p:blipFill>
                    <p:spPr>
                      <a:xfrm>
                        <a:off x="838200" y="1773382"/>
                        <a:ext cx="10515600" cy="5084618"/>
                      </a:xfrm>
                      <a:prstGeom prst="rect">
                        <a:avLst/>
                      </a:prstGeom>
                    </p:spPr>
                  </p:pic>
                </p:oleObj>
              </mc:Fallback>
            </mc:AlternateContent>
          </a:graphicData>
        </a:graphic>
      </p:graphicFrame>
    </p:spTree>
    <p:extLst>
      <p:ext uri="{BB962C8B-B14F-4D97-AF65-F5344CB8AC3E}">
        <p14:creationId xmlns:p14="http://schemas.microsoft.com/office/powerpoint/2010/main" val="325610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165 Princeton Ave, Amherst</a:t>
            </a:r>
            <a:endParaRPr lang="en-US" dirty="0"/>
          </a:p>
        </p:txBody>
      </p:sp>
      <p:pic>
        <p:nvPicPr>
          <p:cNvPr id="8" name="Picture 7"/>
          <p:cNvPicPr/>
          <p:nvPr/>
        </p:nvPicPr>
        <p:blipFill>
          <a:blip r:embed="rId2"/>
          <a:stretch>
            <a:fillRect/>
          </a:stretch>
        </p:blipFill>
        <p:spPr>
          <a:xfrm>
            <a:off x="848360" y="1825626"/>
            <a:ext cx="4953000" cy="4351338"/>
          </a:xfrm>
          <a:prstGeom prst="rect">
            <a:avLst/>
          </a:prstGeom>
        </p:spPr>
      </p:pic>
      <p:pic>
        <p:nvPicPr>
          <p:cNvPr id="12290" name="Picture 2" descr="Gallery Photo 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85839" y="1825626"/>
            <a:ext cx="55575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77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Project Details</a:t>
            </a:r>
            <a:endParaRPr lang="en-US" dirty="0"/>
          </a:p>
        </p:txBody>
      </p:sp>
      <p:sp>
        <p:nvSpPr>
          <p:cNvPr id="3" name="Content Placeholder 2"/>
          <p:cNvSpPr>
            <a:spLocks noGrp="1"/>
          </p:cNvSpPr>
          <p:nvPr>
            <p:ph idx="1"/>
          </p:nvPr>
        </p:nvSpPr>
        <p:spPr>
          <a:xfrm>
            <a:off x="838200" y="1584960"/>
            <a:ext cx="10515600" cy="4947920"/>
          </a:xfrm>
        </p:spPr>
        <p:txBody>
          <a:bodyPr>
            <a:normAutofit lnSpcReduction="10000"/>
          </a:bodyPr>
          <a:lstStyle/>
          <a:p>
            <a:r>
              <a:rPr lang="en-US" dirty="0" smtClean="0"/>
              <a:t>304 </a:t>
            </a:r>
            <a:r>
              <a:rPr lang="en-US" dirty="0"/>
              <a:t>unit </a:t>
            </a:r>
            <a:r>
              <a:rPr lang="en-US" dirty="0" smtClean="0"/>
              <a:t>affordable multifamily apartments in 76 buildings</a:t>
            </a:r>
            <a:endParaRPr lang="en-US" dirty="0"/>
          </a:p>
          <a:p>
            <a:r>
              <a:rPr lang="en-US" dirty="0" smtClean="0"/>
              <a:t>Family Tenancy</a:t>
            </a:r>
            <a:endParaRPr lang="en-US" dirty="0"/>
          </a:p>
          <a:p>
            <a:r>
              <a:rPr lang="en-US" dirty="0" smtClean="0"/>
              <a:t>Built in 1949</a:t>
            </a:r>
            <a:endParaRPr lang="en-US" dirty="0"/>
          </a:p>
          <a:p>
            <a:r>
              <a:rPr lang="en-US" dirty="0" smtClean="0"/>
              <a:t>15.7 </a:t>
            </a:r>
            <a:r>
              <a:rPr lang="en-US" dirty="0"/>
              <a:t>acres, or </a:t>
            </a:r>
            <a:r>
              <a:rPr lang="en-US" dirty="0" smtClean="0"/>
              <a:t>684,800 sq. ft. </a:t>
            </a:r>
            <a:r>
              <a:rPr lang="en-US" dirty="0"/>
              <a:t>across </a:t>
            </a:r>
            <a:r>
              <a:rPr lang="en-US" dirty="0" smtClean="0"/>
              <a:t>five </a:t>
            </a:r>
            <a:r>
              <a:rPr lang="en-US" dirty="0"/>
              <a:t>scattered </a:t>
            </a:r>
            <a:r>
              <a:rPr lang="en-US" dirty="0" smtClean="0"/>
              <a:t>sites</a:t>
            </a:r>
          </a:p>
          <a:p>
            <a:r>
              <a:rPr lang="en-US" dirty="0" smtClean="0"/>
              <a:t>Unit Mix</a:t>
            </a:r>
          </a:p>
          <a:p>
            <a:pPr lvl="1">
              <a:buFont typeface="Courier New" panose="02070309020205020404" pitchFamily="49" charset="0"/>
              <a:buChar char="o"/>
            </a:pPr>
            <a:r>
              <a:rPr lang="en-US" dirty="0" smtClean="0"/>
              <a:t>48 Studio Units</a:t>
            </a:r>
          </a:p>
          <a:p>
            <a:pPr lvl="1">
              <a:buFont typeface="Courier New" panose="02070309020205020404" pitchFamily="49" charset="0"/>
              <a:buChar char="o"/>
            </a:pPr>
            <a:r>
              <a:rPr lang="en-US" dirty="0" smtClean="0"/>
              <a:t>106 One-Bedroom Units</a:t>
            </a:r>
          </a:p>
          <a:p>
            <a:pPr lvl="1">
              <a:buFont typeface="Courier New" panose="02070309020205020404" pitchFamily="49" charset="0"/>
              <a:buChar char="o"/>
            </a:pPr>
            <a:r>
              <a:rPr lang="en-US" dirty="0" smtClean="0"/>
              <a:t>147 Two-Bedroom Units</a:t>
            </a:r>
          </a:p>
          <a:p>
            <a:pPr lvl="1">
              <a:buFont typeface="Courier New" panose="02070309020205020404" pitchFamily="49" charset="0"/>
              <a:buChar char="o"/>
            </a:pPr>
            <a:r>
              <a:rPr lang="en-US" dirty="0"/>
              <a:t>3</a:t>
            </a:r>
            <a:r>
              <a:rPr lang="en-US" dirty="0" smtClean="0"/>
              <a:t> Two-Bedroom Employee Units</a:t>
            </a:r>
          </a:p>
          <a:p>
            <a:r>
              <a:rPr lang="en-US" dirty="0" smtClean="0"/>
              <a:t>Managed by MJ Peterson</a:t>
            </a:r>
          </a:p>
          <a:p>
            <a:r>
              <a:rPr lang="en-US" dirty="0" smtClean="0"/>
              <a:t>Co-Ownership between MJ Peterson and Related</a:t>
            </a:r>
            <a:endParaRPr lang="en-US" dirty="0"/>
          </a:p>
        </p:txBody>
      </p:sp>
    </p:spTree>
    <p:extLst>
      <p:ext uri="{BB962C8B-B14F-4D97-AF65-F5344CB8AC3E}">
        <p14:creationId xmlns:p14="http://schemas.microsoft.com/office/powerpoint/2010/main" val="1810983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Proposed Rehabilitation</a:t>
            </a:r>
            <a:endParaRPr lang="en-US" dirty="0"/>
          </a:p>
        </p:txBody>
      </p:sp>
      <p:sp>
        <p:nvSpPr>
          <p:cNvPr id="4" name="Content Placeholder 3"/>
          <p:cNvSpPr>
            <a:spLocks noGrp="1"/>
          </p:cNvSpPr>
          <p:nvPr>
            <p:ph idx="1"/>
          </p:nvPr>
        </p:nvSpPr>
        <p:spPr>
          <a:xfrm>
            <a:off x="838200" y="1440873"/>
            <a:ext cx="10515600" cy="5209309"/>
          </a:xfrm>
        </p:spPr>
        <p:txBody>
          <a:bodyPr>
            <a:noAutofit/>
          </a:bodyPr>
          <a:lstStyle/>
          <a:p>
            <a:r>
              <a:rPr lang="en-US" sz="2400" dirty="0" smtClean="0"/>
              <a:t>$72,000 </a:t>
            </a:r>
            <a:r>
              <a:rPr lang="en-US" sz="2400" dirty="0" smtClean="0"/>
              <a:t>per unit in total construction costs</a:t>
            </a:r>
          </a:p>
          <a:p>
            <a:r>
              <a:rPr lang="en-US" sz="2400" dirty="0" smtClean="0"/>
              <a:t>$47 million in total development costs</a:t>
            </a:r>
          </a:p>
          <a:p>
            <a:r>
              <a:rPr lang="en-US" sz="2400" dirty="0" smtClean="0"/>
              <a:t>Scope of Renovation includes </a:t>
            </a:r>
            <a:r>
              <a:rPr lang="en-US" sz="2400" dirty="0" smtClean="0">
                <a:effectLst/>
                <a:latin typeface="Calibri" panose="020F0502020204030204" pitchFamily="34" charset="0"/>
                <a:ea typeface="Calibri" panose="020F0502020204030204" pitchFamily="34" charset="0"/>
                <a:cs typeface="Calibri" panose="020F0502020204030204" pitchFamily="34" charset="0"/>
              </a:rPr>
              <a:t>new cabinets, counters, fixtures, appliances, lighting, tubs, toilets, flooring, doors, painting, and electrical outlets.</a:t>
            </a:r>
            <a:endParaRPr lang="en-US" sz="2400" dirty="0" smtClean="0"/>
          </a:p>
          <a:p>
            <a:r>
              <a:rPr lang="en-US" sz="2400" dirty="0" smtClean="0">
                <a:effectLst/>
                <a:latin typeface="Calibri" panose="020F0502020204030204" pitchFamily="34" charset="0"/>
                <a:ea typeface="Calibri" panose="020F0502020204030204" pitchFamily="34" charset="0"/>
                <a:cs typeface="Calibri" panose="020F0502020204030204" pitchFamily="34" charset="0"/>
              </a:rPr>
              <a:t>Site improvements include landscaping, parking lot and sidewalk repairs, and signage updates. </a:t>
            </a:r>
            <a:r>
              <a:rPr lang="en-US" sz="2400" dirty="0" smtClean="0"/>
              <a:t>Security </a:t>
            </a:r>
            <a:r>
              <a:rPr lang="en-US" sz="2400" dirty="0"/>
              <a:t>improvements will include upgraded lighting, security cameras and monitoring equipment and access controls. </a:t>
            </a:r>
            <a:endParaRPr lang="en-US" sz="2400" dirty="0" smtClean="0"/>
          </a:p>
          <a:p>
            <a:r>
              <a:rPr lang="en-US" sz="2400" dirty="0" smtClean="0"/>
              <a:t>Renovation includes </a:t>
            </a:r>
            <a:r>
              <a:rPr lang="en-US" sz="2400" dirty="0"/>
              <a:t>adaptation of </a:t>
            </a:r>
            <a:r>
              <a:rPr lang="en-US" sz="2400" dirty="0" smtClean="0"/>
              <a:t>16 </a:t>
            </a:r>
            <a:r>
              <a:rPr lang="en-US" sz="2400" dirty="0"/>
              <a:t>units to ADA compliance</a:t>
            </a:r>
            <a:endParaRPr lang="en-US" sz="2400" dirty="0" smtClean="0"/>
          </a:p>
          <a:p>
            <a:r>
              <a:rPr lang="en-US" sz="2400" dirty="0"/>
              <a:t>Building system improvements include new roofs, façade repairs, replacement of all windows, and gas furnace and hot water heater upgrades </a:t>
            </a:r>
          </a:p>
          <a:p>
            <a:r>
              <a:rPr lang="en-US" sz="2400" dirty="0" smtClean="0"/>
              <a:t>Related will work with its Foundation and local non-profits to provide services to seniors including a Resident Services coordinator</a:t>
            </a:r>
          </a:p>
          <a:p>
            <a:r>
              <a:rPr lang="en-US" sz="2400" dirty="0" smtClean="0"/>
              <a:t>Renovation will be in-place with only temporary relocation</a:t>
            </a:r>
          </a:p>
        </p:txBody>
      </p:sp>
    </p:spTree>
    <p:extLst>
      <p:ext uri="{BB962C8B-B14F-4D97-AF65-F5344CB8AC3E}">
        <p14:creationId xmlns:p14="http://schemas.microsoft.com/office/powerpoint/2010/main" val="1589528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Proposed Rehabilitation</a:t>
            </a:r>
            <a:endParaRPr lang="en-US" dirty="0"/>
          </a:p>
        </p:txBody>
      </p:sp>
      <p:sp>
        <p:nvSpPr>
          <p:cNvPr id="4" name="Content Placeholder 3"/>
          <p:cNvSpPr>
            <a:spLocks noGrp="1"/>
          </p:cNvSpPr>
          <p:nvPr>
            <p:ph idx="1"/>
          </p:nvPr>
        </p:nvSpPr>
        <p:spPr>
          <a:xfrm>
            <a:off x="838200" y="1440873"/>
            <a:ext cx="10515600" cy="5209309"/>
          </a:xfrm>
        </p:spPr>
        <p:txBody>
          <a:bodyPr>
            <a:noAutofit/>
          </a:bodyPr>
          <a:lstStyle/>
          <a:p>
            <a:r>
              <a:rPr lang="en-US" dirty="0" smtClean="0"/>
              <a:t>A </a:t>
            </a:r>
            <a:r>
              <a:rPr lang="en-US" dirty="0"/>
              <a:t>new Community Building is to be built to include a community gathering space, fitness center and computer lab, along with additional office space to accommodate Management functions and on-site </a:t>
            </a:r>
            <a:r>
              <a:rPr lang="en-US" dirty="0" smtClean="0"/>
              <a:t>staff</a:t>
            </a:r>
          </a:p>
          <a:p>
            <a:r>
              <a:rPr lang="en-US" dirty="0"/>
              <a:t>Renovation includes items requested by the Town of Amherst including improvements to landscaping, installation of playsets, activation of courtyards for resident use, signage and development of vehicular fire access roadways</a:t>
            </a:r>
          </a:p>
          <a:p>
            <a:endParaRPr lang="en-US" sz="2400" dirty="0" smtClean="0"/>
          </a:p>
        </p:txBody>
      </p:sp>
    </p:spTree>
    <p:extLst>
      <p:ext uri="{BB962C8B-B14F-4D97-AF65-F5344CB8AC3E}">
        <p14:creationId xmlns:p14="http://schemas.microsoft.com/office/powerpoint/2010/main" val="29926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Brewster Mews - Project Details</a:t>
            </a:r>
            <a:endParaRPr lang="en-US" dirty="0"/>
          </a:p>
        </p:txBody>
      </p:sp>
      <p:sp>
        <p:nvSpPr>
          <p:cNvPr id="3" name="Content Placeholder 2"/>
          <p:cNvSpPr>
            <a:spLocks noGrp="1"/>
          </p:cNvSpPr>
          <p:nvPr>
            <p:ph idx="1"/>
          </p:nvPr>
        </p:nvSpPr>
        <p:spPr>
          <a:xfrm>
            <a:off x="838200" y="1825625"/>
            <a:ext cx="10515600" cy="4593648"/>
          </a:xfrm>
        </p:spPr>
        <p:txBody>
          <a:bodyPr>
            <a:normAutofit lnSpcReduction="10000"/>
          </a:bodyPr>
          <a:lstStyle/>
          <a:p>
            <a:r>
              <a:rPr lang="en-US" dirty="0"/>
              <a:t>216 unit </a:t>
            </a:r>
            <a:r>
              <a:rPr lang="en-US" dirty="0" smtClean="0"/>
              <a:t>affordable multifamily apartments in 19 two-story buildings</a:t>
            </a:r>
            <a:endParaRPr lang="en-US" dirty="0"/>
          </a:p>
          <a:p>
            <a:r>
              <a:rPr lang="en-US" dirty="0" smtClean="0"/>
              <a:t>100</a:t>
            </a:r>
            <a:r>
              <a:rPr lang="en-US" dirty="0"/>
              <a:t>% </a:t>
            </a:r>
            <a:r>
              <a:rPr lang="en-US" dirty="0" smtClean="0"/>
              <a:t>Senior Tenancy (62+)</a:t>
            </a:r>
            <a:endParaRPr lang="en-US" dirty="0"/>
          </a:p>
          <a:p>
            <a:r>
              <a:rPr lang="en-US" dirty="0" smtClean="0"/>
              <a:t>Built in 1978</a:t>
            </a:r>
            <a:endParaRPr lang="en-US" dirty="0"/>
          </a:p>
          <a:p>
            <a:r>
              <a:rPr lang="en-US" dirty="0" smtClean="0"/>
              <a:t>14.8 </a:t>
            </a:r>
            <a:r>
              <a:rPr lang="en-US" dirty="0"/>
              <a:t>acres, or </a:t>
            </a:r>
            <a:r>
              <a:rPr lang="en-US" dirty="0" smtClean="0"/>
              <a:t>646,200 sq. ft. </a:t>
            </a:r>
            <a:r>
              <a:rPr lang="en-US" dirty="0"/>
              <a:t>across two scattered </a:t>
            </a:r>
            <a:r>
              <a:rPr lang="en-US" dirty="0" smtClean="0"/>
              <a:t>sites</a:t>
            </a:r>
          </a:p>
          <a:p>
            <a:r>
              <a:rPr lang="en-US" dirty="0" smtClean="0"/>
              <a:t>Unit Mix</a:t>
            </a:r>
          </a:p>
          <a:p>
            <a:pPr lvl="1">
              <a:buFont typeface="Courier New" panose="02070309020205020404" pitchFamily="49" charset="0"/>
              <a:buChar char="o"/>
            </a:pPr>
            <a:r>
              <a:rPr lang="en-US" dirty="0" smtClean="0"/>
              <a:t>198 One-Bedroom Units</a:t>
            </a:r>
          </a:p>
          <a:p>
            <a:pPr lvl="1">
              <a:buFont typeface="Courier New" panose="02070309020205020404" pitchFamily="49" charset="0"/>
              <a:buChar char="o"/>
            </a:pPr>
            <a:r>
              <a:rPr lang="en-US" dirty="0" smtClean="0"/>
              <a:t>17 Two-Bedroom Units</a:t>
            </a:r>
          </a:p>
          <a:p>
            <a:pPr lvl="1">
              <a:buFont typeface="Courier New" panose="02070309020205020404" pitchFamily="49" charset="0"/>
              <a:buChar char="o"/>
            </a:pPr>
            <a:r>
              <a:rPr lang="en-US" dirty="0" smtClean="0"/>
              <a:t>1 Two-Bedroom Employee Unit</a:t>
            </a:r>
          </a:p>
          <a:p>
            <a:r>
              <a:rPr lang="en-US" dirty="0" smtClean="0"/>
              <a:t>Managed by MJ Peterson</a:t>
            </a:r>
          </a:p>
          <a:p>
            <a:r>
              <a:rPr lang="en-US" dirty="0" smtClean="0"/>
              <a:t>Co-Ownership between MJ Peterson and Related</a:t>
            </a:r>
            <a:endParaRPr lang="en-US" dirty="0"/>
          </a:p>
        </p:txBody>
      </p:sp>
    </p:spTree>
    <p:extLst>
      <p:ext uri="{BB962C8B-B14F-4D97-AF65-F5344CB8AC3E}">
        <p14:creationId xmlns:p14="http://schemas.microsoft.com/office/powerpoint/2010/main" val="3201342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 Tax Incentives</a:t>
            </a:r>
            <a:endParaRPr lang="en-US" dirty="0"/>
          </a:p>
        </p:txBody>
      </p:sp>
      <p:sp>
        <p:nvSpPr>
          <p:cNvPr id="3" name="Content Placeholder 2"/>
          <p:cNvSpPr>
            <a:spLocks noGrp="1"/>
          </p:cNvSpPr>
          <p:nvPr>
            <p:ph idx="1"/>
          </p:nvPr>
        </p:nvSpPr>
        <p:spPr/>
        <p:txBody>
          <a:bodyPr/>
          <a:lstStyle/>
          <a:p>
            <a:r>
              <a:rPr lang="en-US" dirty="0" smtClean="0"/>
              <a:t>Tax incentives required for financial viability of the project given the scope of rehabilitation</a:t>
            </a:r>
          </a:p>
          <a:p>
            <a:r>
              <a:rPr lang="en-US" dirty="0" smtClean="0"/>
              <a:t>45% of materials sourced from Erie County</a:t>
            </a:r>
          </a:p>
          <a:p>
            <a:r>
              <a:rPr lang="en-US" dirty="0" smtClean="0"/>
              <a:t>$11,000,000 will be subject to local sales &amp; use tax</a:t>
            </a:r>
          </a:p>
          <a:p>
            <a:r>
              <a:rPr lang="en-US" dirty="0" smtClean="0"/>
              <a:t>$962,500 sales tax benefit will be reinvested in the property and enable us to complete the scope of work which is needed</a:t>
            </a:r>
          </a:p>
          <a:p>
            <a:r>
              <a:rPr lang="en-US" dirty="0" smtClean="0"/>
              <a:t>Rehabilitation will result in a </a:t>
            </a:r>
            <a:r>
              <a:rPr lang="en-US" dirty="0" smtClean="0"/>
              <a:t>40-year </a:t>
            </a:r>
            <a:r>
              <a:rPr lang="en-US" dirty="0" smtClean="0"/>
              <a:t>extension of affordability restrictions at the property</a:t>
            </a:r>
          </a:p>
          <a:p>
            <a:r>
              <a:rPr lang="en-US" dirty="0" smtClean="0"/>
              <a:t>Local labor requirements will be met and W/MBE outreach conducted</a:t>
            </a:r>
          </a:p>
        </p:txBody>
      </p:sp>
    </p:spTree>
    <p:extLst>
      <p:ext uri="{BB962C8B-B14F-4D97-AF65-F5344CB8AC3E}">
        <p14:creationId xmlns:p14="http://schemas.microsoft.com/office/powerpoint/2010/main" val="4069395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Princeton Court – Community Building</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76730668"/>
              </p:ext>
            </p:extLst>
          </p:nvPr>
        </p:nvGraphicFramePr>
        <p:xfrm>
          <a:off x="838200" y="1463040"/>
          <a:ext cx="10337800" cy="5191125"/>
        </p:xfrm>
        <a:graphic>
          <a:graphicData uri="http://schemas.openxmlformats.org/presentationml/2006/ole">
            <mc:AlternateContent xmlns:mc="http://schemas.openxmlformats.org/markup-compatibility/2006">
              <mc:Choice xmlns:v="urn:schemas-microsoft-com:vml" Requires="v">
                <p:oleObj spid="_x0000_s10249" name="Acrobat Document" r:id="rId3" imgW="16459200" imgH="10972800" progId="Acrobat.Document.DC">
                  <p:embed/>
                </p:oleObj>
              </mc:Choice>
              <mc:Fallback>
                <p:oleObj name="Acrobat Document" r:id="rId3" imgW="16459200" imgH="10972800" progId="Acrobat.Document.DC">
                  <p:embed/>
                  <p:pic>
                    <p:nvPicPr>
                      <p:cNvPr id="3" name="Object 2"/>
                      <p:cNvPicPr/>
                      <p:nvPr/>
                    </p:nvPicPr>
                    <p:blipFill>
                      <a:blip r:embed="rId4"/>
                      <a:stretch>
                        <a:fillRect/>
                      </a:stretch>
                    </p:blipFill>
                    <p:spPr>
                      <a:xfrm>
                        <a:off x="838200" y="1463040"/>
                        <a:ext cx="10337800" cy="5191125"/>
                      </a:xfrm>
                      <a:prstGeom prst="rect">
                        <a:avLst/>
                      </a:prstGeom>
                    </p:spPr>
                  </p:pic>
                </p:oleObj>
              </mc:Fallback>
            </mc:AlternateContent>
          </a:graphicData>
        </a:graphic>
      </p:graphicFrame>
    </p:spTree>
    <p:extLst>
      <p:ext uri="{BB962C8B-B14F-4D97-AF65-F5344CB8AC3E}">
        <p14:creationId xmlns:p14="http://schemas.microsoft.com/office/powerpoint/2010/main" val="2677541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Brewster Mews – Proposed Rehabilitation</a:t>
            </a:r>
            <a:endParaRPr lang="en-US" dirty="0"/>
          </a:p>
        </p:txBody>
      </p:sp>
      <p:sp>
        <p:nvSpPr>
          <p:cNvPr id="4" name="Content Placeholder 3"/>
          <p:cNvSpPr>
            <a:spLocks noGrp="1"/>
          </p:cNvSpPr>
          <p:nvPr>
            <p:ph idx="1"/>
          </p:nvPr>
        </p:nvSpPr>
        <p:spPr>
          <a:xfrm>
            <a:off x="838200" y="1440873"/>
            <a:ext cx="10515600" cy="5209309"/>
          </a:xfrm>
        </p:spPr>
        <p:txBody>
          <a:bodyPr>
            <a:normAutofit/>
          </a:bodyPr>
          <a:lstStyle/>
          <a:p>
            <a:r>
              <a:rPr lang="en-US" sz="2400" dirty="0" smtClean="0"/>
              <a:t>$</a:t>
            </a:r>
            <a:r>
              <a:rPr lang="en-US" sz="2400" dirty="0" smtClean="0"/>
              <a:t>58,000 </a:t>
            </a:r>
            <a:r>
              <a:rPr lang="en-US" sz="2400" dirty="0" smtClean="0"/>
              <a:t>per unit in total construction costs</a:t>
            </a:r>
          </a:p>
          <a:p>
            <a:r>
              <a:rPr lang="en-US" sz="2400" dirty="0" smtClean="0"/>
              <a:t>$</a:t>
            </a:r>
            <a:r>
              <a:rPr lang="en-US" sz="2400" dirty="0" smtClean="0"/>
              <a:t>42 </a:t>
            </a:r>
            <a:r>
              <a:rPr lang="en-US" sz="2400" dirty="0" smtClean="0"/>
              <a:t>million in total development costs</a:t>
            </a:r>
          </a:p>
          <a:p>
            <a:r>
              <a:rPr lang="en-US" sz="2400" dirty="0" smtClean="0"/>
              <a:t>Scope of Renovation includes new </a:t>
            </a:r>
            <a:r>
              <a:rPr lang="en-US" sz="2400" dirty="0"/>
              <a:t>cabinets, counters, fixtures, appliances, lighting, tubs, toilets, flooring, doors, painting, electrical outlets, and signage. There will be upgrades to security lighting, cameras, monitoring equipment, </a:t>
            </a:r>
            <a:r>
              <a:rPr lang="en-US" sz="2400" dirty="0" smtClean="0"/>
              <a:t>and property access controls.</a:t>
            </a:r>
          </a:p>
          <a:p>
            <a:r>
              <a:rPr lang="en-US" sz="2400" dirty="0" smtClean="0"/>
              <a:t>Renovation includes </a:t>
            </a:r>
            <a:r>
              <a:rPr lang="en-US" sz="2400" dirty="0"/>
              <a:t>adaptation of </a:t>
            </a:r>
            <a:r>
              <a:rPr lang="en-US" sz="2400" dirty="0" smtClean="0"/>
              <a:t>10 </a:t>
            </a:r>
            <a:r>
              <a:rPr lang="en-US" sz="2400" dirty="0"/>
              <a:t>units to ADA compliance</a:t>
            </a:r>
            <a:endParaRPr lang="en-US" sz="2400" dirty="0" smtClean="0"/>
          </a:p>
          <a:p>
            <a:r>
              <a:rPr lang="en-US" sz="2400" dirty="0" smtClean="0"/>
              <a:t>Related will work with its Foundation and local non-profits to provide services to seniors including a Resident Services coordinator</a:t>
            </a:r>
          </a:p>
          <a:p>
            <a:r>
              <a:rPr lang="en-US" sz="2400" dirty="0"/>
              <a:t>Renovation will be in-place with only temporary relocation</a:t>
            </a:r>
          </a:p>
          <a:p>
            <a:r>
              <a:rPr lang="en-US" sz="2400" dirty="0"/>
              <a:t>A new clubhouse will include a computer lab and fitness room as well as have an addition added to accommodate office space for the on-site management </a:t>
            </a:r>
            <a:r>
              <a:rPr lang="en-US" sz="2400" dirty="0" smtClean="0"/>
              <a:t>team </a:t>
            </a:r>
            <a:endParaRPr lang="en-US" sz="2400" dirty="0"/>
          </a:p>
        </p:txBody>
      </p:sp>
    </p:spTree>
    <p:extLst>
      <p:ext uri="{BB962C8B-B14F-4D97-AF65-F5344CB8AC3E}">
        <p14:creationId xmlns:p14="http://schemas.microsoft.com/office/powerpoint/2010/main" val="3335587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Brewster Mews – Tax Incentives</a:t>
            </a:r>
            <a:endParaRPr lang="en-US" dirty="0"/>
          </a:p>
        </p:txBody>
      </p:sp>
      <p:sp>
        <p:nvSpPr>
          <p:cNvPr id="3" name="Content Placeholder 2"/>
          <p:cNvSpPr>
            <a:spLocks noGrp="1"/>
          </p:cNvSpPr>
          <p:nvPr>
            <p:ph idx="1"/>
          </p:nvPr>
        </p:nvSpPr>
        <p:spPr/>
        <p:txBody>
          <a:bodyPr/>
          <a:lstStyle/>
          <a:p>
            <a:r>
              <a:rPr lang="en-US" dirty="0" smtClean="0"/>
              <a:t>Tax incentives required for financial viability of the project given the scope of rehabilitation</a:t>
            </a:r>
          </a:p>
          <a:p>
            <a:r>
              <a:rPr lang="en-US" dirty="0" smtClean="0"/>
              <a:t>45% of materials sourced from Erie County</a:t>
            </a:r>
          </a:p>
          <a:p>
            <a:r>
              <a:rPr lang="en-US" dirty="0" smtClean="0"/>
              <a:t>$6,000,000 will be subject to local sales &amp; use tax</a:t>
            </a:r>
          </a:p>
          <a:p>
            <a:r>
              <a:rPr lang="en-US" dirty="0" smtClean="0"/>
              <a:t>$525,000 sales tax benefit will be reinvested in the property and enable us to complete the scope of work which is needed</a:t>
            </a:r>
          </a:p>
          <a:p>
            <a:r>
              <a:rPr lang="en-US" dirty="0" smtClean="0"/>
              <a:t>Rehabilitation will result in a </a:t>
            </a:r>
            <a:r>
              <a:rPr lang="en-US" dirty="0" smtClean="0"/>
              <a:t>40-year </a:t>
            </a:r>
            <a:r>
              <a:rPr lang="en-US" dirty="0" smtClean="0"/>
              <a:t>extension of affordability restrictions at the property</a:t>
            </a:r>
          </a:p>
          <a:p>
            <a:r>
              <a:rPr lang="en-US" dirty="0" smtClean="0"/>
              <a:t>Local labor requirements will be met and W/MBE outreach conducted</a:t>
            </a:r>
          </a:p>
        </p:txBody>
      </p:sp>
    </p:spTree>
    <p:extLst>
      <p:ext uri="{BB962C8B-B14F-4D97-AF65-F5344CB8AC3E}">
        <p14:creationId xmlns:p14="http://schemas.microsoft.com/office/powerpoint/2010/main" val="359743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Brewster Mews – Community Building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270961991"/>
              </p:ext>
            </p:extLst>
          </p:nvPr>
        </p:nvGraphicFramePr>
        <p:xfrm>
          <a:off x="838200" y="1773382"/>
          <a:ext cx="10515600" cy="5084618"/>
        </p:xfrm>
        <a:graphic>
          <a:graphicData uri="http://schemas.openxmlformats.org/presentationml/2006/ole">
            <mc:AlternateContent xmlns:mc="http://schemas.openxmlformats.org/markup-compatibility/2006">
              <mc:Choice xmlns:v="urn:schemas-microsoft-com:vml" Requires="v">
                <p:oleObj spid="_x0000_s2059" name="Acrobat Document" r:id="rId3" imgW="16459200" imgH="10972800" progId="Acrobat.Document.DC">
                  <p:embed/>
                </p:oleObj>
              </mc:Choice>
              <mc:Fallback>
                <p:oleObj name="Acrobat Document" r:id="rId3" imgW="16459200" imgH="10972800" progId="Acrobat.Document.DC">
                  <p:embed/>
                  <p:pic>
                    <p:nvPicPr>
                      <p:cNvPr id="0" name=""/>
                      <p:cNvPicPr/>
                      <p:nvPr/>
                    </p:nvPicPr>
                    <p:blipFill>
                      <a:blip r:embed="rId4"/>
                      <a:stretch>
                        <a:fillRect/>
                      </a:stretch>
                    </p:blipFill>
                    <p:spPr>
                      <a:xfrm>
                        <a:off x="838200" y="1773382"/>
                        <a:ext cx="10515600" cy="5084618"/>
                      </a:xfrm>
                      <a:prstGeom prst="rect">
                        <a:avLst/>
                      </a:prstGeom>
                    </p:spPr>
                  </p:pic>
                </p:oleObj>
              </mc:Fallback>
            </mc:AlternateContent>
          </a:graphicData>
        </a:graphic>
      </p:graphicFrame>
    </p:spTree>
    <p:extLst>
      <p:ext uri="{BB962C8B-B14F-4D97-AF65-F5344CB8AC3E}">
        <p14:creationId xmlns:p14="http://schemas.microsoft.com/office/powerpoint/2010/main" val="4148554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Village – 42 Oxford Avenue, Amherst</a:t>
            </a:r>
            <a:endParaRPr lang="en-US" dirty="0"/>
          </a:p>
        </p:txBody>
      </p:sp>
      <p:pic>
        <p:nvPicPr>
          <p:cNvPr id="7" name="Picture 6"/>
          <p:cNvPicPr/>
          <p:nvPr/>
        </p:nvPicPr>
        <p:blipFill>
          <a:blip r:embed="rId2"/>
          <a:stretch>
            <a:fillRect/>
          </a:stretch>
        </p:blipFill>
        <p:spPr>
          <a:xfrm>
            <a:off x="1154545" y="1825625"/>
            <a:ext cx="3408219" cy="4351338"/>
          </a:xfrm>
          <a:prstGeom prst="rect">
            <a:avLst/>
          </a:prstGeom>
        </p:spPr>
      </p:pic>
      <p:sp>
        <p:nvSpPr>
          <p:cNvPr id="4" name="Content Placeholder 3"/>
          <p:cNvSpPr>
            <a:spLocks noGrp="1"/>
          </p:cNvSpPr>
          <p:nvPr>
            <p:ph sz="half" idx="2"/>
          </p:nvPr>
        </p:nvSpPr>
        <p:spPr/>
        <p:txBody>
          <a:bodyPr/>
          <a:lstStyle/>
          <a:p>
            <a:endParaRPr lang="en-US"/>
          </a:p>
        </p:txBody>
      </p:sp>
      <p:pic>
        <p:nvPicPr>
          <p:cNvPr id="5122" name="Picture 2" descr="Gallery Photo 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027" y="1829753"/>
            <a:ext cx="6624455" cy="4347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Village- Project Details</a:t>
            </a:r>
            <a:endParaRPr lang="en-US" dirty="0"/>
          </a:p>
        </p:txBody>
      </p:sp>
      <p:sp>
        <p:nvSpPr>
          <p:cNvPr id="3" name="Content Placeholder 2"/>
          <p:cNvSpPr>
            <a:spLocks noGrp="1"/>
          </p:cNvSpPr>
          <p:nvPr>
            <p:ph idx="1"/>
          </p:nvPr>
        </p:nvSpPr>
        <p:spPr>
          <a:xfrm>
            <a:off x="838200" y="1825625"/>
            <a:ext cx="10515600" cy="4593648"/>
          </a:xfrm>
        </p:spPr>
        <p:txBody>
          <a:bodyPr>
            <a:normAutofit/>
          </a:bodyPr>
          <a:lstStyle/>
          <a:p>
            <a:r>
              <a:rPr lang="en-US" dirty="0"/>
              <a:t>3</a:t>
            </a:r>
            <a:r>
              <a:rPr lang="en-US" dirty="0" smtClean="0"/>
              <a:t>16 </a:t>
            </a:r>
            <a:r>
              <a:rPr lang="en-US" dirty="0"/>
              <a:t>unit </a:t>
            </a:r>
            <a:r>
              <a:rPr lang="en-US" dirty="0" smtClean="0"/>
              <a:t>affordable multifamily apartments in 68 two-story buildings</a:t>
            </a:r>
            <a:endParaRPr lang="en-US" dirty="0"/>
          </a:p>
          <a:p>
            <a:r>
              <a:rPr lang="en-US" dirty="0" smtClean="0"/>
              <a:t>Family Tenancy</a:t>
            </a:r>
            <a:endParaRPr lang="en-US" dirty="0"/>
          </a:p>
          <a:p>
            <a:r>
              <a:rPr lang="en-US" dirty="0" smtClean="0"/>
              <a:t>Built in 1946; Last renovated in 1986</a:t>
            </a:r>
            <a:endParaRPr lang="en-US" dirty="0"/>
          </a:p>
          <a:p>
            <a:r>
              <a:rPr lang="en-US" dirty="0" smtClean="0"/>
              <a:t>13.4 </a:t>
            </a:r>
            <a:r>
              <a:rPr lang="en-US" dirty="0"/>
              <a:t>acres, or </a:t>
            </a:r>
            <a:r>
              <a:rPr lang="en-US" dirty="0" smtClean="0"/>
              <a:t>582,100 sq. ft. </a:t>
            </a:r>
          </a:p>
          <a:p>
            <a:r>
              <a:rPr lang="en-US" dirty="0" smtClean="0"/>
              <a:t>Unit Mix</a:t>
            </a:r>
          </a:p>
          <a:p>
            <a:pPr lvl="1">
              <a:buFont typeface="Courier New" panose="02070309020205020404" pitchFamily="49" charset="0"/>
              <a:buChar char="o"/>
            </a:pPr>
            <a:r>
              <a:rPr lang="en-US" dirty="0" smtClean="0"/>
              <a:t>313 Two-Bedroom Units</a:t>
            </a:r>
          </a:p>
          <a:p>
            <a:pPr lvl="1">
              <a:buFont typeface="Courier New" panose="02070309020205020404" pitchFamily="49" charset="0"/>
              <a:buChar char="o"/>
            </a:pPr>
            <a:r>
              <a:rPr lang="en-US" dirty="0"/>
              <a:t>3</a:t>
            </a:r>
            <a:r>
              <a:rPr lang="en-US" dirty="0" smtClean="0"/>
              <a:t> Two-Bedroom Employee Units</a:t>
            </a:r>
          </a:p>
          <a:p>
            <a:r>
              <a:rPr lang="en-US" dirty="0" smtClean="0"/>
              <a:t>Managed by MJ Peterson</a:t>
            </a:r>
          </a:p>
          <a:p>
            <a:r>
              <a:rPr lang="en-US" dirty="0" smtClean="0"/>
              <a:t>Co-Ownership between MJ Peterson and Related</a:t>
            </a:r>
            <a:endParaRPr lang="en-US" dirty="0"/>
          </a:p>
        </p:txBody>
      </p:sp>
    </p:spTree>
    <p:extLst>
      <p:ext uri="{BB962C8B-B14F-4D97-AF65-F5344CB8AC3E}">
        <p14:creationId xmlns:p14="http://schemas.microsoft.com/office/powerpoint/2010/main" val="1084936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Village– Proposed Rehabilitation</a:t>
            </a:r>
            <a:endParaRPr lang="en-US" dirty="0"/>
          </a:p>
        </p:txBody>
      </p:sp>
      <p:sp>
        <p:nvSpPr>
          <p:cNvPr id="4" name="Content Placeholder 3"/>
          <p:cNvSpPr>
            <a:spLocks noGrp="1"/>
          </p:cNvSpPr>
          <p:nvPr>
            <p:ph idx="1"/>
          </p:nvPr>
        </p:nvSpPr>
        <p:spPr>
          <a:xfrm>
            <a:off x="838200" y="1440873"/>
            <a:ext cx="10515600" cy="5209309"/>
          </a:xfrm>
        </p:spPr>
        <p:txBody>
          <a:bodyPr>
            <a:noAutofit/>
          </a:bodyPr>
          <a:lstStyle/>
          <a:p>
            <a:r>
              <a:rPr lang="en-US" sz="2200" dirty="0" smtClean="0"/>
              <a:t>$60,000 per unit in total construction costs</a:t>
            </a:r>
          </a:p>
          <a:p>
            <a:r>
              <a:rPr lang="en-US" sz="2200" dirty="0" smtClean="0"/>
              <a:t>$</a:t>
            </a:r>
            <a:r>
              <a:rPr lang="en-US" sz="2200" dirty="0" smtClean="0"/>
              <a:t>56 </a:t>
            </a:r>
            <a:r>
              <a:rPr lang="en-US" sz="2200" dirty="0" smtClean="0"/>
              <a:t>million in total development costs</a:t>
            </a:r>
          </a:p>
          <a:p>
            <a:r>
              <a:rPr lang="en-US" sz="2200" dirty="0" smtClean="0"/>
              <a:t>Scope of Renovation includes </a:t>
            </a:r>
            <a:r>
              <a:rPr lang="en-US" sz="2200" dirty="0"/>
              <a:t>new cabinets, counters, fixtures, appliances, lighting, tubs, toilets, flooring, doors, painting, and electrical </a:t>
            </a:r>
            <a:r>
              <a:rPr lang="en-US" sz="2200" dirty="0" smtClean="0"/>
              <a:t>outlets.</a:t>
            </a:r>
          </a:p>
          <a:p>
            <a:r>
              <a:rPr lang="en-US" sz="2200" dirty="0" smtClean="0"/>
              <a:t>Site </a:t>
            </a:r>
            <a:r>
              <a:rPr lang="en-US" sz="2200" dirty="0"/>
              <a:t>improvements include landscaping, railing and handrail replacements, parking lot and sidewalk repairs, and signage </a:t>
            </a:r>
            <a:r>
              <a:rPr lang="en-US" sz="2200" dirty="0" smtClean="0"/>
              <a:t>updates</a:t>
            </a:r>
          </a:p>
          <a:p>
            <a:r>
              <a:rPr lang="en-US" sz="2200" dirty="0"/>
              <a:t>Building system improvements include new roofs, façade repairs, replacement of all windows, and gas furnace and hot water heater upgrades.  Security improvements will include upgraded lighting, security cameras, and monitoring equipment. </a:t>
            </a:r>
            <a:endParaRPr lang="en-US" sz="2200" dirty="0" smtClean="0"/>
          </a:p>
          <a:p>
            <a:r>
              <a:rPr lang="en-US" sz="2200" dirty="0" smtClean="0"/>
              <a:t>Renovation includes items requested by the Town of Amherst including improvements to landscaping, installation of playsets, activation of courtyards for resident use and signage</a:t>
            </a:r>
          </a:p>
          <a:p>
            <a:r>
              <a:rPr lang="en-US" sz="2200" dirty="0" smtClean="0"/>
              <a:t>Related Foundation and local non-profits to provide services Renovation will be in-place with only temporary relocation</a:t>
            </a:r>
          </a:p>
          <a:p>
            <a:endParaRPr lang="en-US" sz="2200" dirty="0" smtClean="0"/>
          </a:p>
        </p:txBody>
      </p:sp>
    </p:spTree>
    <p:extLst>
      <p:ext uri="{BB962C8B-B14F-4D97-AF65-F5344CB8AC3E}">
        <p14:creationId xmlns:p14="http://schemas.microsoft.com/office/powerpoint/2010/main" val="10250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Oxford Village – Tax Incentives</a:t>
            </a:r>
            <a:endParaRPr lang="en-US" dirty="0"/>
          </a:p>
        </p:txBody>
      </p:sp>
      <p:sp>
        <p:nvSpPr>
          <p:cNvPr id="3" name="Content Placeholder 2"/>
          <p:cNvSpPr>
            <a:spLocks noGrp="1"/>
          </p:cNvSpPr>
          <p:nvPr>
            <p:ph idx="1"/>
          </p:nvPr>
        </p:nvSpPr>
        <p:spPr/>
        <p:txBody>
          <a:bodyPr/>
          <a:lstStyle/>
          <a:p>
            <a:r>
              <a:rPr lang="en-US" dirty="0" smtClean="0"/>
              <a:t>Tax incentives required for financial viability of the project given the scope of rehabilitation</a:t>
            </a:r>
          </a:p>
          <a:p>
            <a:r>
              <a:rPr lang="en-US" dirty="0" smtClean="0"/>
              <a:t>45% of materials sourced from Erie County</a:t>
            </a:r>
          </a:p>
          <a:p>
            <a:r>
              <a:rPr lang="en-US" dirty="0" smtClean="0"/>
              <a:t>$10,500,000 will be subject to local sales &amp; use tax</a:t>
            </a:r>
          </a:p>
          <a:p>
            <a:r>
              <a:rPr lang="en-US" dirty="0" smtClean="0"/>
              <a:t>$918,750 sales tax benefit will be reinvested in the property and enable us to complete the scope of work which is needed</a:t>
            </a:r>
          </a:p>
          <a:p>
            <a:r>
              <a:rPr lang="en-US" dirty="0" smtClean="0"/>
              <a:t>Rehabilitation will result in a </a:t>
            </a:r>
            <a:r>
              <a:rPr lang="en-US" dirty="0" smtClean="0"/>
              <a:t>40-year </a:t>
            </a:r>
            <a:r>
              <a:rPr lang="en-US" dirty="0" smtClean="0"/>
              <a:t>extension of affordability restrictions at the property</a:t>
            </a:r>
          </a:p>
          <a:p>
            <a:r>
              <a:rPr lang="en-US" dirty="0" smtClean="0"/>
              <a:t>Local labor requirements will be met and W/MBE outreach conducted</a:t>
            </a:r>
          </a:p>
        </p:txBody>
      </p:sp>
    </p:spTree>
    <p:extLst>
      <p:ext uri="{BB962C8B-B14F-4D97-AF65-F5344CB8AC3E}">
        <p14:creationId xmlns:p14="http://schemas.microsoft.com/office/powerpoint/2010/main" val="18735604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1229</Words>
  <Application>Microsoft Office PowerPoint</Application>
  <PresentationFormat>Widescreen</PresentationFormat>
  <Paragraphs>118</Paragraphs>
  <Slides>21</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7" baseType="lpstr">
      <vt:lpstr>Arial</vt:lpstr>
      <vt:lpstr>Calibri</vt:lpstr>
      <vt:lpstr>Calibri Light</vt:lpstr>
      <vt:lpstr>Courier New</vt:lpstr>
      <vt:lpstr>Office Theme</vt:lpstr>
      <vt:lpstr>Acrobat Document</vt:lpstr>
      <vt:lpstr>Brewster Mews – 925 Robin Road, Amherst </vt:lpstr>
      <vt:lpstr>Brewster Mews - Project Details</vt:lpstr>
      <vt:lpstr>Brewster Mews – Proposed Rehabilitation</vt:lpstr>
      <vt:lpstr>Brewster Mews – Tax Incentives</vt:lpstr>
      <vt:lpstr>Brewster Mews – Community Building</vt:lpstr>
      <vt:lpstr>Oxford Village – 42 Oxford Avenue, Amherst</vt:lpstr>
      <vt:lpstr>Oxford Village- Project Details</vt:lpstr>
      <vt:lpstr>Oxford Village– Proposed Rehabilitation</vt:lpstr>
      <vt:lpstr>Oxford Village – Tax Incentives</vt:lpstr>
      <vt:lpstr>Oxford Village– Proposed Plantings</vt:lpstr>
      <vt:lpstr>Parkside Houses – 925 Robin Road, Amherst</vt:lpstr>
      <vt:lpstr>Parkside Houses - Project Details</vt:lpstr>
      <vt:lpstr>Parkside Houses– Proposed Rehabilitation</vt:lpstr>
      <vt:lpstr>Parkside Houses– Tax Incentives</vt:lpstr>
      <vt:lpstr>Parkside Houses – Community Building</vt:lpstr>
      <vt:lpstr>Princeton Court– 165 Princeton Ave, Amherst</vt:lpstr>
      <vt:lpstr>Princeton Court- Project Details</vt:lpstr>
      <vt:lpstr>Princeton Court– Proposed Rehabilitation</vt:lpstr>
      <vt:lpstr>Princeton Court– Proposed Rehabilitation</vt:lpstr>
      <vt:lpstr>Princeton Court – Tax Incentives</vt:lpstr>
      <vt:lpstr>Princeton Court – Community Building</vt:lpstr>
    </vt:vector>
  </TitlesOfParts>
  <Company>The Related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Brewster Mews</dc:title>
  <dc:creator>Katdare, Deep</dc:creator>
  <cp:lastModifiedBy>Katdare, Deep</cp:lastModifiedBy>
  <cp:revision>19</cp:revision>
  <dcterms:created xsi:type="dcterms:W3CDTF">2021-07-01T09:40:53Z</dcterms:created>
  <dcterms:modified xsi:type="dcterms:W3CDTF">2021-08-10T19:28:45Z</dcterms:modified>
</cp:coreProperties>
</file>